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9" r:id="rId3"/>
    <p:sldId id="318" r:id="rId4"/>
    <p:sldId id="381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379" r:id="rId22"/>
    <p:sldId id="341" r:id="rId2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Righteous" panose="020B0604020202020204" charset="0"/>
      <p:regular r:id="rId29"/>
    </p:embeddedFont>
    <p:embeddedFont>
      <p:font typeface="Varela Round" panose="020B0604020202020204" charset="-79"/>
      <p:regular r:id="rId30"/>
    </p:embeddedFont>
    <p:embeddedFont>
      <p:font typeface="Work Sans Light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686"/>
    <a:srgbClr val="1E1E1E"/>
    <a:srgbClr val="FB3DAE"/>
    <a:srgbClr val="F0F0F0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B17C3B-3BD0-4F04-B469-A4573C707860}">
  <a:tblStyle styleId="{3FB17C3B-3BD0-4F04-B469-A4573C7078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7ADEF0-35DC-4E51-8C34-DEDE91FA474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173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106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Locally Weighted Scatterplot Smoothing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3932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Locally Weighted Scatterplot Smoothing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4871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012df1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012df1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98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 hasCustomPrompt="1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E1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  <p:sldLayoutId id="2147483659" r:id="rId5"/>
    <p:sldLayoutId id="2147483660" r:id="rId6"/>
    <p:sldLayoutId id="2147483674" r:id="rId7"/>
    <p:sldLayoutId id="2147483675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fatmir-0@student.ltu.s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fatmir-0@student.ltu.se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mailto:fatmir-0@student.ltu.s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fatmir-0@student.ltu.se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qSUJ0UYWMQ" TargetMode="External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1007/978-1-4757-5301-1_2" TargetMode="External"/><Relationship Id="rId4" Type="http://schemas.openxmlformats.org/officeDocument/2006/relationships/hyperlink" Target="https://doi.org/10.1007/s11134-016-9478-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fatmir-0@student.ltu.se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fatmir-0@student.ltu.s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47993" y="-725714"/>
            <a:ext cx="6606807" cy="688056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921675" y="1261513"/>
            <a:ext cx="5657317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IOT WORKLOAD CHARACTERIZATION IN NEXT GENERATION CLOUD SYSTEMS UPDATE</a:t>
            </a:r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1"/>
          </p:nvPr>
        </p:nvSpPr>
        <p:spPr>
          <a:xfrm>
            <a:off x="6171524" y="2934168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AFCF2"/>
                </a:solidFill>
              </a:rPr>
              <a:t>Presented by:</a:t>
            </a:r>
            <a:br>
              <a:rPr lang="en" dirty="0">
                <a:solidFill>
                  <a:srgbClr val="3AFCF2"/>
                </a:solidFill>
              </a:rPr>
            </a:br>
            <a:r>
              <a:rPr lang="en" dirty="0">
                <a:solidFill>
                  <a:srgbClr val="3AFCF2"/>
                </a:solidFill>
              </a:rPr>
              <a:t>Fatema Mirza</a:t>
            </a:r>
            <a:endParaRPr dirty="0">
              <a:solidFill>
                <a:srgbClr val="3AFCF2"/>
              </a:solidFill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33670">
            <a:off x="8676850" y="34787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8522" y="1794150"/>
            <a:ext cx="1326459" cy="12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17F5AB-761E-4ADE-88D4-0E9BBC0C00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" r="14342"/>
          <a:stretch/>
        </p:blipFill>
        <p:spPr>
          <a:xfrm>
            <a:off x="718457" y="4402315"/>
            <a:ext cx="4680857" cy="683217"/>
          </a:xfrm>
          <a:prstGeom prst="rect">
            <a:avLst/>
          </a:prstGeom>
        </p:spPr>
      </p:pic>
      <p:sp>
        <p:nvSpPr>
          <p:cNvPr id="14" name="Google Shape;154;p32">
            <a:extLst>
              <a:ext uri="{FF2B5EF4-FFF2-40B4-BE49-F238E27FC236}">
                <a16:creationId xmlns:a16="http://schemas.microsoft.com/office/drawing/2014/main" id="{757C3E7C-E2AF-4ECA-9704-D34EC1DD0741}"/>
              </a:ext>
            </a:extLst>
          </p:cNvPr>
          <p:cNvSpPr txBox="1">
            <a:spLocks/>
          </p:cNvSpPr>
          <p:nvPr/>
        </p:nvSpPr>
        <p:spPr>
          <a:xfrm>
            <a:off x="827551" y="2205463"/>
            <a:ext cx="51000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Varela Round"/>
              <a:buNone/>
              <a:defRPr sz="96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MY" sz="1400" dirty="0"/>
              <a:t>Supervised by: </a:t>
            </a:r>
            <a:r>
              <a:rPr lang="en-MY" sz="1400" dirty="0" err="1"/>
              <a:t>Dr.</a:t>
            </a:r>
            <a:r>
              <a:rPr lang="en-MY" sz="1400" dirty="0"/>
              <a:t> Karan Mitra, </a:t>
            </a:r>
            <a:r>
              <a:rPr lang="en-MY" sz="1400" dirty="0" err="1"/>
              <a:t>Dr.</a:t>
            </a:r>
            <a:r>
              <a:rPr lang="en-MY" sz="1400" dirty="0"/>
              <a:t> </a:t>
            </a:r>
            <a:r>
              <a:rPr lang="en-MY" sz="1400" dirty="0" err="1"/>
              <a:t>Saguna</a:t>
            </a:r>
            <a:r>
              <a:rPr lang="en-MY" sz="1400" dirty="0"/>
              <a:t> </a:t>
            </a:r>
            <a:r>
              <a:rPr lang="en-MY" sz="1400" dirty="0" err="1"/>
              <a:t>Saguna</a:t>
            </a:r>
            <a:r>
              <a:rPr lang="en-MY" sz="1400" dirty="0"/>
              <a:t>, </a:t>
            </a:r>
          </a:p>
          <a:p>
            <a:pPr algn="l"/>
            <a:r>
              <a:rPr lang="en-MY" sz="1400" dirty="0" err="1"/>
              <a:t>Dr.</a:t>
            </a:r>
            <a:r>
              <a:rPr lang="en-MY" sz="1400" dirty="0"/>
              <a:t> Christer </a:t>
            </a:r>
            <a:r>
              <a:rPr lang="en-MY" sz="1400" dirty="0" err="1"/>
              <a:t>Åhlund</a:t>
            </a:r>
            <a:endParaRPr lang="en-MY" sz="1400" dirty="0"/>
          </a:p>
          <a:p>
            <a:pPr algn="l"/>
            <a:endParaRPr lang="en-MY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321-0A53-4288-8709-B14D677B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240033" y="2471182"/>
            <a:ext cx="4094864" cy="643800"/>
          </a:xfrm>
        </p:spPr>
        <p:txBody>
          <a:bodyPr/>
          <a:lstStyle/>
          <a:p>
            <a:r>
              <a:rPr lang="en-MY" dirty="0"/>
              <a:t>Polynomial Equation for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3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2AA4-2CED-4DCA-A0B5-222131DB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87" y="1123950"/>
            <a:ext cx="4467225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EBF891-A621-4F03-81FD-41F74BF93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1090612"/>
            <a:ext cx="4648200" cy="2962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ADD2B-D64E-417A-B97E-879FF9C39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09452"/>
            <a:ext cx="9144000" cy="33245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FCB16CC-B21C-45A4-802D-DDFC1BA8334D}"/>
              </a:ext>
            </a:extLst>
          </p:cNvPr>
          <p:cNvSpPr txBox="1">
            <a:spLocks/>
          </p:cNvSpPr>
          <p:nvPr/>
        </p:nvSpPr>
        <p:spPr>
          <a:xfrm>
            <a:off x="2247900" y="215408"/>
            <a:ext cx="4094864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MY" dirty="0" err="1"/>
              <a:t>Lowess</a:t>
            </a:r>
            <a:r>
              <a:rPr lang="en-MY" dirty="0"/>
              <a:t> trendline</a:t>
            </a:r>
          </a:p>
        </p:txBody>
      </p:sp>
    </p:spTree>
    <p:extLst>
      <p:ext uri="{BB962C8B-B14F-4D97-AF65-F5344CB8AC3E}">
        <p14:creationId xmlns:p14="http://schemas.microsoft.com/office/powerpoint/2010/main" val="2760476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321-0A53-4288-8709-B14D677B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240033" y="2471182"/>
            <a:ext cx="4094864" cy="643800"/>
          </a:xfrm>
        </p:spPr>
        <p:txBody>
          <a:bodyPr/>
          <a:lstStyle/>
          <a:p>
            <a:r>
              <a:rPr lang="en-MY" dirty="0"/>
              <a:t>Polynomial Equation for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3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2AA4-2CED-4DCA-A0B5-222131DB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87" y="1123950"/>
            <a:ext cx="4467225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EBF891-A621-4F03-81FD-41F74BF93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1090612"/>
            <a:ext cx="4648200" cy="2962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ADD2B-D64E-417A-B97E-879FF9C39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09452"/>
            <a:ext cx="9144000" cy="33245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FCB16CC-B21C-45A4-802D-DDFC1BA8334D}"/>
              </a:ext>
            </a:extLst>
          </p:cNvPr>
          <p:cNvSpPr txBox="1">
            <a:spLocks/>
          </p:cNvSpPr>
          <p:nvPr/>
        </p:nvSpPr>
        <p:spPr>
          <a:xfrm>
            <a:off x="2247900" y="215408"/>
            <a:ext cx="4094864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MY" dirty="0" err="1"/>
              <a:t>Lowess</a:t>
            </a:r>
            <a:r>
              <a:rPr lang="en-MY" dirty="0"/>
              <a:t> trendline with fraction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E64E3-DE25-4AE6-B344-7909EA32A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18457"/>
            <a:ext cx="9144000" cy="33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8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CB16CC-B21C-45A4-802D-DDFC1BA8334D}"/>
              </a:ext>
            </a:extLst>
          </p:cNvPr>
          <p:cNvSpPr txBox="1">
            <a:spLocks/>
          </p:cNvSpPr>
          <p:nvPr/>
        </p:nvSpPr>
        <p:spPr>
          <a:xfrm>
            <a:off x="2247900" y="215408"/>
            <a:ext cx="4094864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MY"/>
              <a:t>2-point moving average</a:t>
            </a: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EB538-416C-41E1-9C46-ABC76768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34"/>
            <a:ext cx="9144000" cy="233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1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CB16CC-B21C-45A4-802D-DDFC1BA8334D}"/>
              </a:ext>
            </a:extLst>
          </p:cNvPr>
          <p:cNvSpPr txBox="1">
            <a:spLocks/>
          </p:cNvSpPr>
          <p:nvPr/>
        </p:nvSpPr>
        <p:spPr>
          <a:xfrm>
            <a:off x="261257" y="215408"/>
            <a:ext cx="8643257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Exponentially-weighted moving average (</a:t>
            </a:r>
            <a:r>
              <a:rPr lang="en-US" dirty="0" err="1"/>
              <a:t>halflife</a:t>
            </a:r>
            <a:r>
              <a:rPr lang="en-US" dirty="0"/>
              <a:t> of 1 points)</a:t>
            </a: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EB538-416C-41E1-9C46-ABC76768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34"/>
            <a:ext cx="9144000" cy="2331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9D2210-8C3D-46ED-AED3-AD3F66391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1199"/>
            <a:ext cx="9144000" cy="236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CB16CC-B21C-45A4-802D-DDFC1BA8334D}"/>
              </a:ext>
            </a:extLst>
          </p:cNvPr>
          <p:cNvSpPr txBox="1">
            <a:spLocks/>
          </p:cNvSpPr>
          <p:nvPr/>
        </p:nvSpPr>
        <p:spPr>
          <a:xfrm>
            <a:off x="261257" y="215408"/>
            <a:ext cx="8643257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Expanding mean</a:t>
            </a: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EB538-416C-41E1-9C46-ABC76768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34"/>
            <a:ext cx="9144000" cy="2331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9D2210-8C3D-46ED-AED3-AD3F66391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1199"/>
            <a:ext cx="9144000" cy="2361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94701E-42E1-4713-ADAA-41479CE7F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88564"/>
            <a:ext cx="9144000" cy="2366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6B25A-AF04-4936-969E-F212B1F93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90341"/>
            <a:ext cx="9144000" cy="23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CB16CC-B21C-45A4-802D-DDFC1BA8334D}"/>
              </a:ext>
            </a:extLst>
          </p:cNvPr>
          <p:cNvSpPr txBox="1">
            <a:spLocks/>
          </p:cNvSpPr>
          <p:nvPr/>
        </p:nvSpPr>
        <p:spPr>
          <a:xfrm>
            <a:off x="261257" y="215408"/>
            <a:ext cx="8643257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Rolling Median</a:t>
            </a: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EB538-416C-41E1-9C46-ABC76768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34"/>
            <a:ext cx="9144000" cy="2331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9D2210-8C3D-46ED-AED3-AD3F66391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1199"/>
            <a:ext cx="9144000" cy="2361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94701E-42E1-4713-ADAA-41479CE7F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88564"/>
            <a:ext cx="9144000" cy="2366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8DAE5-F48B-4852-8195-F636AA6BC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90341"/>
            <a:ext cx="9144000" cy="23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5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CB16CC-B21C-45A4-802D-DDFC1BA8334D}"/>
              </a:ext>
            </a:extLst>
          </p:cNvPr>
          <p:cNvSpPr txBox="1">
            <a:spLocks/>
          </p:cNvSpPr>
          <p:nvPr/>
        </p:nvSpPr>
        <p:spPr>
          <a:xfrm>
            <a:off x="261257" y="215408"/>
            <a:ext cx="8643257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Expanding Maximum</a:t>
            </a: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EB538-416C-41E1-9C46-ABC76768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34"/>
            <a:ext cx="9144000" cy="2331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9D2210-8C3D-46ED-AED3-AD3F66391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1199"/>
            <a:ext cx="9144000" cy="2361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94701E-42E1-4713-ADAA-41479CE7F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88564"/>
            <a:ext cx="9144000" cy="2366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8DAE5-F48B-4852-8195-F636AA6BC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90341"/>
            <a:ext cx="9144000" cy="2362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EE3E7-C342-4761-A505-887BF1F08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66645"/>
            <a:ext cx="9144000" cy="24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CB16CC-B21C-45A4-802D-DDFC1BA8334D}"/>
              </a:ext>
            </a:extLst>
          </p:cNvPr>
          <p:cNvSpPr txBox="1">
            <a:spLocks/>
          </p:cNvSpPr>
          <p:nvPr/>
        </p:nvSpPr>
        <p:spPr>
          <a:xfrm>
            <a:off x="261257" y="215408"/>
            <a:ext cx="8643257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Rolling Mean with Gaussian Window</a:t>
            </a: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EB538-416C-41E1-9C46-ABC76768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34"/>
            <a:ext cx="9144000" cy="2331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9D2210-8C3D-46ED-AED3-AD3F66391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1199"/>
            <a:ext cx="9144000" cy="2361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94701E-42E1-4713-ADAA-41479CE7F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88564"/>
            <a:ext cx="9144000" cy="2366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8DAE5-F48B-4852-8195-F636AA6BC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90341"/>
            <a:ext cx="9144000" cy="2362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EE3E7-C342-4761-A505-887BF1F08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66645"/>
            <a:ext cx="9144000" cy="2410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C8E26E-5309-4014-8418-58E50E5AB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87198"/>
            <a:ext cx="9144000" cy="23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1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CB16CC-B21C-45A4-802D-DDFC1BA8334D}"/>
              </a:ext>
            </a:extLst>
          </p:cNvPr>
          <p:cNvSpPr txBox="1">
            <a:spLocks/>
          </p:cNvSpPr>
          <p:nvPr/>
        </p:nvSpPr>
        <p:spPr>
          <a:xfrm>
            <a:off x="261257" y="215408"/>
            <a:ext cx="8643257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Granularity research </a:t>
            </a:r>
            <a:endParaRPr lang="en-MY" dirty="0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2113C923-358F-4388-970F-9B30FA196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688505"/>
              </p:ext>
            </p:extLst>
          </p:nvPr>
        </p:nvGraphicFramePr>
        <p:xfrm>
          <a:off x="97970" y="1098005"/>
          <a:ext cx="8969830" cy="3408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9880">
                  <a:extLst>
                    <a:ext uri="{9D8B030D-6E8A-4147-A177-3AD203B41FA5}">
                      <a16:colId xmlns:a16="http://schemas.microsoft.com/office/drawing/2014/main" val="888255872"/>
                    </a:ext>
                  </a:extLst>
                </a:gridCol>
                <a:gridCol w="1469950">
                  <a:extLst>
                    <a:ext uri="{9D8B030D-6E8A-4147-A177-3AD203B41FA5}">
                      <a16:colId xmlns:a16="http://schemas.microsoft.com/office/drawing/2014/main" val="3559642046"/>
                    </a:ext>
                  </a:extLst>
                </a:gridCol>
              </a:tblGrid>
              <a:tr h="3445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How will Your Workload Look Like in 6 Years? Analyzing Wikimedia's Workload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Days, hours,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89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 Performance Evaluation Framework for Auto-Scaling Strategies in Cloud Applications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46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TASM: technocrat ARIMA and SVR model for workload prediction</a:t>
                      </a:r>
                    </a:p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of web applications in cloud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10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1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An adaptive prediction approach based on workload pattern discrimination in the cloud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5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85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 reliable and cost-efficient auto-scaling system for web applications using heterogeneous spot instances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1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Analysis and Characterization of a Video-on-Demand Service Workload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hourly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59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Optimizing Workload Category for Adaptive Workload Prediction in Service Clouds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10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33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Comparing Model-Based Predictive Approaches to Self-Adaptation: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CobRA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and PLA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10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19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907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CB16CC-B21C-45A4-802D-DDFC1BA8334D}"/>
              </a:ext>
            </a:extLst>
          </p:cNvPr>
          <p:cNvSpPr txBox="1">
            <a:spLocks/>
          </p:cNvSpPr>
          <p:nvPr/>
        </p:nvSpPr>
        <p:spPr>
          <a:xfrm>
            <a:off x="261257" y="215408"/>
            <a:ext cx="8643257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Granularity research cont. </a:t>
            </a:r>
            <a:endParaRPr lang="en-MY" dirty="0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2113C923-358F-4388-970F-9B30FA196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54343"/>
              </p:ext>
            </p:extLst>
          </p:nvPr>
        </p:nvGraphicFramePr>
        <p:xfrm>
          <a:off x="174170" y="1373777"/>
          <a:ext cx="8730344" cy="33823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68459">
                  <a:extLst>
                    <a:ext uri="{9D8B030D-6E8A-4147-A177-3AD203B41FA5}">
                      <a16:colId xmlns:a16="http://schemas.microsoft.com/office/drawing/2014/main" val="888255872"/>
                    </a:ext>
                  </a:extLst>
                </a:gridCol>
                <a:gridCol w="1661885">
                  <a:extLst>
                    <a:ext uri="{9D8B030D-6E8A-4147-A177-3AD203B41FA5}">
                      <a16:colId xmlns:a16="http://schemas.microsoft.com/office/drawing/2014/main" val="3559642046"/>
                    </a:ext>
                  </a:extLst>
                </a:gridCol>
              </a:tblGrid>
              <a:tr h="344533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Measuring Cloud Workload Burstiness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minutes,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89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Kriging-Based Self-Adaptive Cloud Controllers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46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CloudInsight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: Utilizing a Council of Experts to Predict Future Cloud Application Workloads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Second, days,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1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Online Spike Detection in Cloud Workloads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85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Forecasting Cloud Application Workloads with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CloudInsight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for Predictive Resource Management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1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Non-linear analysis of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bursty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 workloads using dual metrics for better cloud resource management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59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An Attribute-Based Availability Model for Large Scale IaaS Clouds with CARMA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33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 Type-Aware Workload Prediction Strategy for Non-stationary Cloud Service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19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34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50835" y="1064074"/>
            <a:ext cx="643801" cy="59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t="4636" b="4636"/>
          <a:stretch/>
        </p:blipFill>
        <p:spPr>
          <a:xfrm>
            <a:off x="1735117" y="1036943"/>
            <a:ext cx="440380" cy="64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 flipH="1">
            <a:off x="2075795" y="1366608"/>
            <a:ext cx="1610901" cy="324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/>
              <a:t>Latest additions</a:t>
            </a:r>
            <a:endParaRPr dirty="0"/>
          </a:p>
        </p:txBody>
      </p:sp>
      <p:pic>
        <p:nvPicPr>
          <p:cNvPr id="33" name="Google Shape;186;p35">
            <a:extLst>
              <a:ext uri="{FF2B5EF4-FFF2-40B4-BE49-F238E27FC236}">
                <a16:creationId xmlns:a16="http://schemas.microsoft.com/office/drawing/2014/main" id="{9FCDAC86-AE52-4697-853B-749FAF3F60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50835" y="2225217"/>
            <a:ext cx="643801" cy="59055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88;p35">
            <a:extLst>
              <a:ext uri="{FF2B5EF4-FFF2-40B4-BE49-F238E27FC236}">
                <a16:creationId xmlns:a16="http://schemas.microsoft.com/office/drawing/2014/main" id="{D4A05F61-2A74-4FDD-9335-8E26AA1B7E7D}"/>
              </a:ext>
            </a:extLst>
          </p:cNvPr>
          <p:cNvSpPr txBox="1">
            <a:spLocks/>
          </p:cNvSpPr>
          <p:nvPr/>
        </p:nvSpPr>
        <p:spPr>
          <a:xfrm flipH="1">
            <a:off x="2075649" y="2738915"/>
            <a:ext cx="2237998" cy="324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 lang="en-MY" dirty="0"/>
          </a:p>
        </p:txBody>
      </p:sp>
      <p:pic>
        <p:nvPicPr>
          <p:cNvPr id="36" name="Google Shape;186;p35">
            <a:extLst>
              <a:ext uri="{FF2B5EF4-FFF2-40B4-BE49-F238E27FC236}">
                <a16:creationId xmlns:a16="http://schemas.microsoft.com/office/drawing/2014/main" id="{BC7FDA5B-7DDB-4D37-B624-D1346B4A4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50835" y="3377539"/>
            <a:ext cx="643801" cy="5905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88;p35">
            <a:extLst>
              <a:ext uri="{FF2B5EF4-FFF2-40B4-BE49-F238E27FC236}">
                <a16:creationId xmlns:a16="http://schemas.microsoft.com/office/drawing/2014/main" id="{D2F149F0-D594-452C-BD24-ACE290CF6430}"/>
              </a:ext>
            </a:extLst>
          </p:cNvPr>
          <p:cNvSpPr txBox="1">
            <a:spLocks/>
          </p:cNvSpPr>
          <p:nvPr/>
        </p:nvSpPr>
        <p:spPr>
          <a:xfrm flipH="1">
            <a:off x="2070159" y="3753806"/>
            <a:ext cx="1978605" cy="324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 lang="en-MY" dirty="0"/>
          </a:p>
        </p:txBody>
      </p:sp>
      <p:pic>
        <p:nvPicPr>
          <p:cNvPr id="39" name="Google Shape;186;p35">
            <a:extLst>
              <a:ext uri="{FF2B5EF4-FFF2-40B4-BE49-F238E27FC236}">
                <a16:creationId xmlns:a16="http://schemas.microsoft.com/office/drawing/2014/main" id="{E13B50A6-49AA-4590-B2E5-B41939FCC6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615673" y="1060522"/>
            <a:ext cx="643801" cy="59055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188;p35">
            <a:extLst>
              <a:ext uri="{FF2B5EF4-FFF2-40B4-BE49-F238E27FC236}">
                <a16:creationId xmlns:a16="http://schemas.microsoft.com/office/drawing/2014/main" id="{DA3CDAD7-DFF8-4BDC-8D1C-CF00C758F36D}"/>
              </a:ext>
            </a:extLst>
          </p:cNvPr>
          <p:cNvSpPr txBox="1">
            <a:spLocks/>
          </p:cNvSpPr>
          <p:nvPr/>
        </p:nvSpPr>
        <p:spPr>
          <a:xfrm flipH="1">
            <a:off x="5577285" y="1404613"/>
            <a:ext cx="2315879" cy="324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 lang="en-MY" dirty="0"/>
          </a:p>
        </p:txBody>
      </p:sp>
      <p:pic>
        <p:nvPicPr>
          <p:cNvPr id="42" name="Google Shape;186;p35">
            <a:extLst>
              <a:ext uri="{FF2B5EF4-FFF2-40B4-BE49-F238E27FC236}">
                <a16:creationId xmlns:a16="http://schemas.microsoft.com/office/drawing/2014/main" id="{5B0B99AC-E65B-4CD4-8403-5589AC1461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615673" y="2221665"/>
            <a:ext cx="643801" cy="59055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88;p35">
            <a:extLst>
              <a:ext uri="{FF2B5EF4-FFF2-40B4-BE49-F238E27FC236}">
                <a16:creationId xmlns:a16="http://schemas.microsoft.com/office/drawing/2014/main" id="{96FD5201-4CB3-42AE-90D3-D484B20FFD4E}"/>
              </a:ext>
            </a:extLst>
          </p:cNvPr>
          <p:cNvSpPr txBox="1">
            <a:spLocks/>
          </p:cNvSpPr>
          <p:nvPr/>
        </p:nvSpPr>
        <p:spPr>
          <a:xfrm flipH="1">
            <a:off x="5470884" y="2520118"/>
            <a:ext cx="1823705" cy="324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 lang="en-MY" dirty="0"/>
          </a:p>
        </p:txBody>
      </p:sp>
      <p:pic>
        <p:nvPicPr>
          <p:cNvPr id="48" name="Google Shape;365;p46">
            <a:extLst>
              <a:ext uri="{FF2B5EF4-FFF2-40B4-BE49-F238E27FC236}">
                <a16:creationId xmlns:a16="http://schemas.microsoft.com/office/drawing/2014/main" id="{B6948644-DD5F-4E0B-A4F0-F8CBB85D05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1666558" y="2211860"/>
            <a:ext cx="560412" cy="59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224;p66">
            <a:extLst>
              <a:ext uri="{FF2B5EF4-FFF2-40B4-BE49-F238E27FC236}">
                <a16:creationId xmlns:a16="http://schemas.microsoft.com/office/drawing/2014/main" id="{B50DEFAA-71CF-46A0-B2DB-EE9896B1B66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2565" y="3313995"/>
            <a:ext cx="545921" cy="73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225;p66">
            <a:extLst>
              <a:ext uri="{FF2B5EF4-FFF2-40B4-BE49-F238E27FC236}">
                <a16:creationId xmlns:a16="http://schemas.microsoft.com/office/drawing/2014/main" id="{E14A885E-0597-456D-AC60-E2967F6F14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1156" y="993947"/>
            <a:ext cx="715535" cy="74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226;p66">
            <a:extLst>
              <a:ext uri="{FF2B5EF4-FFF2-40B4-BE49-F238E27FC236}">
                <a16:creationId xmlns:a16="http://schemas.microsoft.com/office/drawing/2014/main" id="{168F1B57-8D51-42C3-827C-C3D3ACD3A3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2221" y="2196424"/>
            <a:ext cx="505066" cy="6485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B25976-65FA-4879-AE34-129A08F8A22A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9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CB16CC-B21C-45A4-802D-DDFC1BA8334D}"/>
              </a:ext>
            </a:extLst>
          </p:cNvPr>
          <p:cNvSpPr txBox="1">
            <a:spLocks/>
          </p:cNvSpPr>
          <p:nvPr/>
        </p:nvSpPr>
        <p:spPr>
          <a:xfrm>
            <a:off x="261257" y="215408"/>
            <a:ext cx="8643257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dirty="0"/>
              <a:t>Granularity </a:t>
            </a:r>
            <a:r>
              <a:rPr lang="en-US"/>
              <a:t>research cont. </a:t>
            </a:r>
            <a:endParaRPr lang="en-MY" dirty="0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2113C923-358F-4388-970F-9B30FA196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2759"/>
              </p:ext>
            </p:extLst>
          </p:nvPr>
        </p:nvGraphicFramePr>
        <p:xfrm>
          <a:off x="174170" y="1373777"/>
          <a:ext cx="8730344" cy="3114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68459">
                  <a:extLst>
                    <a:ext uri="{9D8B030D-6E8A-4147-A177-3AD203B41FA5}">
                      <a16:colId xmlns:a16="http://schemas.microsoft.com/office/drawing/2014/main" val="888255872"/>
                    </a:ext>
                  </a:extLst>
                </a:gridCol>
                <a:gridCol w="1661885">
                  <a:extLst>
                    <a:ext uri="{9D8B030D-6E8A-4147-A177-3AD203B41FA5}">
                      <a16:colId xmlns:a16="http://schemas.microsoft.com/office/drawing/2014/main" val="3559642046"/>
                    </a:ext>
                  </a:extLst>
                </a:gridCol>
              </a:tblGrid>
              <a:tr h="3445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Workload Characterization, Controller Design and Performance Evaluation for Cloud Capacity Autoscaling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89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Scalability Issues for Remote Sensing Infrastructure: A Case Study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46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An automated forecasting method for workloads on web-based systems</a:t>
                      </a:r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hourly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1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Traffic Analysis of Two Scientific Web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accent6"/>
                          </a:solidFill>
                        </a:rPr>
                        <a:t>Day,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85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1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59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33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19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990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50" y="158921"/>
            <a:ext cx="6142574" cy="449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>
            <a:spLocks noGrp="1"/>
          </p:cNvSpPr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br>
              <a:rPr lang="en" dirty="0"/>
            </a:br>
            <a:r>
              <a:rPr lang="en-MY" sz="3200" dirty="0"/>
              <a:t>Tack </a:t>
            </a:r>
            <a:r>
              <a:rPr lang="en-MY" sz="3200" dirty="0" err="1"/>
              <a:t>så</a:t>
            </a:r>
            <a:r>
              <a:rPr lang="en-MY" sz="3200" dirty="0"/>
              <a:t> </a:t>
            </a:r>
            <a:r>
              <a:rPr lang="en-MY" sz="3200" dirty="0" err="1"/>
              <a:t>mycket</a:t>
            </a:r>
            <a:endParaRPr dirty="0"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900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7776" y="44552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05642">
            <a:off x="-212687" y="220962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923475" y="719695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298419">
            <a:off x="7930275" y="4493619"/>
            <a:ext cx="855107" cy="8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1F6F45-379D-4F3B-9B0B-2FF561CBA4F4}"/>
              </a:ext>
            </a:extLst>
          </p:cNvPr>
          <p:cNvSpPr txBox="1"/>
          <p:nvPr/>
        </p:nvSpPr>
        <p:spPr>
          <a:xfrm>
            <a:off x="2233523" y="3099070"/>
            <a:ext cx="490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400"/>
              <a:buFont typeface="Work Sans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Any Questions?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A225B0-DC8B-45A7-97C5-89E04E3269F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8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</a:t>
            </a:r>
          </a:p>
        </p:txBody>
      </p:sp>
    </p:spTree>
    <p:extLst>
      <p:ext uri="{BB962C8B-B14F-4D97-AF65-F5344CB8AC3E}">
        <p14:creationId xmlns:p14="http://schemas.microsoft.com/office/powerpoint/2010/main" val="27605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D2395B-4D3E-4EB2-87E7-E8D945BAC1B4}"/>
              </a:ext>
            </a:extLst>
          </p:cNvPr>
          <p:cNvSpPr txBox="1"/>
          <p:nvPr/>
        </p:nvSpPr>
        <p:spPr>
          <a:xfrm>
            <a:off x="0" y="4891314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11/02/2022 | 11</a:t>
            </a:r>
          </a:p>
        </p:txBody>
      </p:sp>
      <p:sp>
        <p:nvSpPr>
          <p:cNvPr id="4" name="Google Shape;757;p56">
            <a:extLst>
              <a:ext uri="{FF2B5EF4-FFF2-40B4-BE49-F238E27FC236}">
                <a16:creationId xmlns:a16="http://schemas.microsoft.com/office/drawing/2014/main" id="{EB2408A1-7C75-43DF-9258-E151BC1DD2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49716" y="462936"/>
            <a:ext cx="433038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6" name="Google Shape;432;p49">
            <a:extLst>
              <a:ext uri="{FF2B5EF4-FFF2-40B4-BE49-F238E27FC236}">
                <a16:creationId xmlns:a16="http://schemas.microsoft.com/office/drawing/2014/main" id="{A375689B-1416-4F16-941B-B6D0F88F79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96101" y="969492"/>
            <a:ext cx="8735841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MY" sz="1100" dirty="0"/>
              <a:t>[1] </a:t>
            </a:r>
            <a:r>
              <a:rPr lang="en-MY" sz="1100" dirty="0">
                <a:hlinkClick r:id="rId3"/>
              </a:rPr>
              <a:t>https://www.youtube.com/watch?v=SqSUJ0UYWMQ</a:t>
            </a:r>
            <a:endParaRPr lang="en-MY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MY" sz="1100" dirty="0"/>
              <a:t>[2] https://techcrunch.com/2014/11/08/littles-law-is-big-for-startups/?guccounter=1&amp;guce_referrer=aHR0cHM6Ly93d3cuZ29vZ2xlLmNvbS8&amp;guce_referrer_sig=AQAAAFvY4BNr5Vvu2uDhXO4VTDuLiVSsISoGSjMxJMxW1Pt6ar11_kEY1wq5aw5HlXlySpE0jUAVwaZrqBu00JlSq7EUCeucjIMrTrHpRp59P000WKfozg64v5gANPPBZ1cB1W72iB8KG7aZ9xlUhU3E68QBMT2CsMngoCUV5UZ2HcN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MY" sz="1100" dirty="0"/>
              <a:t>[3] </a:t>
            </a:r>
            <a:r>
              <a:rPr lang="en-US" sz="1100" dirty="0"/>
              <a:t>Konstantopoulos, T. A review of Burke’s theorem for Brownian motion. Queueing Syst 83, 1–12 (2016). </a:t>
            </a:r>
            <a:r>
              <a:rPr lang="en-US" sz="1100" dirty="0">
                <a:hlinkClick r:id="rId4"/>
              </a:rPr>
              <a:t>https://doi.org/10.1007/s11134-016-9478-x</a:t>
            </a: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[4] Chen H., Yao D.D. (2001) Jackson Networks. In: Fundamentals of Queueing Networks. Stochastic Modelling and Applied Probability, vol 46. Springer, New York, NY. </a:t>
            </a:r>
            <a:r>
              <a:rPr lang="en-US" sz="1100" dirty="0">
                <a:hlinkClick r:id="rId5"/>
              </a:rPr>
              <a:t>https://doi.org/10.1007/978-1-4757-5301-1_2</a:t>
            </a: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[5] M. López-Benítez, C. Majumdar and S. N. Merchant, "Aggregated Traffic Models for Real-World Data in the Internet of Things," in IEEE Wireless Communications Letters, vol. 9, no. 7, pp. 1046-1050, July 2020, </a:t>
            </a:r>
            <a:r>
              <a:rPr lang="en-US" sz="1100" dirty="0" err="1"/>
              <a:t>doi</a:t>
            </a:r>
            <a:r>
              <a:rPr lang="en-US" sz="1100" dirty="0"/>
              <a:t>: 10.1109/LWC.2020.2980272.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[6] M. López-Benítez, C. Majumdar and S. N. Merchant, "Aggregated Traffic Models for Real-World Data in the Internet of Things," in IEEE Wireless Communications Letters, vol. 9, no. 7, pp. 1046-1050, July 2020, </a:t>
            </a:r>
            <a:r>
              <a:rPr lang="en-US" sz="1100" dirty="0" err="1"/>
              <a:t>doi</a:t>
            </a:r>
            <a:r>
              <a:rPr lang="en-US" sz="1100" dirty="0"/>
              <a:t>: 10.1109/LWC.2020.2980272.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[7] </a:t>
            </a:r>
            <a:r>
              <a:rPr lang="en-US" sz="1100" dirty="0" err="1"/>
              <a:t>ing</a:t>
            </a:r>
            <a:r>
              <a:rPr lang="en-US" sz="1100" dirty="0"/>
              <a:t> Yuan, Yu Zheng, </a:t>
            </a:r>
            <a:r>
              <a:rPr lang="en-US" sz="1100" dirty="0" err="1"/>
              <a:t>Chengyang</a:t>
            </a:r>
            <a:r>
              <a:rPr lang="en-US" sz="1100" dirty="0"/>
              <a:t> Zhang, </a:t>
            </a:r>
            <a:r>
              <a:rPr lang="en-US" sz="1100" dirty="0" err="1"/>
              <a:t>Wenlei</a:t>
            </a:r>
            <a:r>
              <a:rPr lang="en-US" sz="1100" dirty="0"/>
              <a:t> </a:t>
            </a:r>
            <a:r>
              <a:rPr lang="en-US" sz="1100" dirty="0" err="1"/>
              <a:t>Xie</a:t>
            </a:r>
            <a:r>
              <a:rPr lang="en-US" sz="1100" dirty="0"/>
              <a:t>, Xing </a:t>
            </a:r>
            <a:r>
              <a:rPr lang="en-US" sz="1100" dirty="0" err="1"/>
              <a:t>Xie</a:t>
            </a:r>
            <a:r>
              <a:rPr lang="en-US" sz="1100" dirty="0"/>
              <a:t>, </a:t>
            </a:r>
            <a:r>
              <a:rPr lang="en-US" sz="1100" dirty="0" err="1"/>
              <a:t>Guangzhong</a:t>
            </a:r>
            <a:r>
              <a:rPr lang="en-US" sz="1100" dirty="0"/>
              <a:t> Sun, and Yan Huang. </a:t>
            </a:r>
            <a:r>
              <a:rPr lang="en-US" sz="1100" dirty="0" err="1"/>
              <a:t>Tdrive</a:t>
            </a:r>
            <a:r>
              <a:rPr lang="en-US" sz="1100" dirty="0"/>
              <a:t>: driving directions based on taxi trajectories. In Proceedings of the 18th SIGSPATIAL International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Conference on Advances in Geographic Information Systems, GIS ’10, pages 99{108, New York, NY, USA,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2010. ACM.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[8] Huang, </a:t>
            </a:r>
            <a:r>
              <a:rPr lang="en-US" sz="1100" dirty="0" err="1"/>
              <a:t>Jiwei</a:t>
            </a:r>
            <a:r>
              <a:rPr lang="en-US" sz="1100" dirty="0"/>
              <a:t> &amp; Li, </a:t>
            </a:r>
            <a:r>
              <a:rPr lang="en-US" sz="1100" dirty="0" err="1"/>
              <a:t>Songyuan</a:t>
            </a:r>
            <a:r>
              <a:rPr lang="en-US" sz="1100" dirty="0"/>
              <a:t> &amp; Chen, Ying &amp; Chen, </a:t>
            </a:r>
            <a:r>
              <a:rPr lang="en-US" sz="1100" dirty="0" err="1"/>
              <a:t>Junliang</a:t>
            </a:r>
            <a:r>
              <a:rPr lang="en-US" sz="1100" dirty="0"/>
              <a:t>. (2018). Performance modelling and analysis for IoT services. International Journal of Web and Grid Services. 14. 146. 10.1504/IJWGS.2018.090742.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[9] Tran-Gia, Phuoc &amp; </a:t>
            </a:r>
            <a:r>
              <a:rPr lang="en-US" sz="1100" dirty="0" err="1"/>
              <a:t>Hossfeld</a:t>
            </a:r>
            <a:r>
              <a:rPr lang="en-US" sz="1100" dirty="0"/>
              <a:t>, Tobias (2021). Performance Modeling and Analysis of Communication Networks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- A Lecture Note. Würzburg University Press. https://doi.org/10.25972/WUP-978-3-95826-153-2 </a:t>
            </a:r>
            <a:endParaRPr lang="en-MY" sz="1100" dirty="0"/>
          </a:p>
        </p:txBody>
      </p:sp>
    </p:spTree>
    <p:extLst>
      <p:ext uri="{BB962C8B-B14F-4D97-AF65-F5344CB8AC3E}">
        <p14:creationId xmlns:p14="http://schemas.microsoft.com/office/powerpoint/2010/main" val="213957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617618" y="2317250"/>
            <a:ext cx="329398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additions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 idx="2"/>
          </p:nvPr>
        </p:nvSpPr>
        <p:spPr>
          <a:xfrm>
            <a:off x="617619" y="1714374"/>
            <a:ext cx="8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0404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 rotWithShape="1">
          <a:blip r:embed="rId4">
            <a:alphaModFix/>
          </a:blip>
          <a:srcRect t="4661" b="4643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893AB-504E-419F-87D6-8C65B967D2DF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5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</a:t>
            </a:r>
          </a:p>
        </p:txBody>
      </p:sp>
      <p:pic>
        <p:nvPicPr>
          <p:cNvPr id="8" name="Google Shape;221;p37">
            <a:extLst>
              <a:ext uri="{FF2B5EF4-FFF2-40B4-BE49-F238E27FC236}">
                <a16:creationId xmlns:a16="http://schemas.microsoft.com/office/drawing/2014/main" id="{AAF90A39-D264-4634-B4B1-0F0E395AA7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661" b="4643"/>
          <a:stretch/>
        </p:blipFill>
        <p:spPr>
          <a:xfrm>
            <a:off x="6772425" y="551425"/>
            <a:ext cx="138041" cy="14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66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321-0A53-4288-8709-B14D677B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240033" y="2471182"/>
            <a:ext cx="4094864" cy="643800"/>
          </a:xfrm>
        </p:spPr>
        <p:txBody>
          <a:bodyPr/>
          <a:lstStyle/>
          <a:p>
            <a:r>
              <a:rPr lang="en-MY" dirty="0"/>
              <a:t>Individual Apartments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18460-9056-4AD2-9F98-0CE09505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63" y="202221"/>
            <a:ext cx="3525758" cy="4332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FC7CF-C229-4A70-877E-3D52462FC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74" y="202221"/>
            <a:ext cx="3655548" cy="433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9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321-0A53-4288-8709-B14D677B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240033" y="2471182"/>
            <a:ext cx="4094864" cy="643800"/>
          </a:xfrm>
        </p:spPr>
        <p:txBody>
          <a:bodyPr/>
          <a:lstStyle/>
          <a:p>
            <a:r>
              <a:rPr lang="en-MY" dirty="0"/>
              <a:t>Individual Apartments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FC4B5-9F14-479C-9EBE-DF5C504AB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16" y="178659"/>
            <a:ext cx="3528684" cy="4661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881ABD-F810-43AD-88CD-EECA0B551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21" y="178658"/>
            <a:ext cx="3901134" cy="46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0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321-0A53-4288-8709-B14D677B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240033" y="2471182"/>
            <a:ext cx="4094864" cy="643800"/>
          </a:xfrm>
        </p:spPr>
        <p:txBody>
          <a:bodyPr/>
          <a:lstStyle/>
          <a:p>
            <a:r>
              <a:rPr lang="en-MY" dirty="0"/>
              <a:t>Individual Apartments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CFA2B-EC53-4E76-BE22-ED8527C2F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30" y="386216"/>
            <a:ext cx="3394127" cy="4371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AC5BB-81C4-46F7-BDAC-B84DDC105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6216"/>
            <a:ext cx="3490686" cy="43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7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321-0A53-4288-8709-B14D677B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240033" y="2471182"/>
            <a:ext cx="4094864" cy="643800"/>
          </a:xfrm>
        </p:spPr>
        <p:txBody>
          <a:bodyPr/>
          <a:lstStyle/>
          <a:p>
            <a:r>
              <a:rPr lang="en-MY" dirty="0"/>
              <a:t>Individual Apartments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31F06-DA2C-4C1A-A058-52182B5C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16" y="28611"/>
            <a:ext cx="3796076" cy="4855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E547C4-83ED-4F9E-A9FB-1E1315028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371" y="28611"/>
            <a:ext cx="3905407" cy="48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321-0A53-4288-8709-B14D677B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240033" y="2471182"/>
            <a:ext cx="4094864" cy="643800"/>
          </a:xfrm>
        </p:spPr>
        <p:txBody>
          <a:bodyPr/>
          <a:lstStyle/>
          <a:p>
            <a:r>
              <a:rPr lang="en-MY" dirty="0"/>
              <a:t>Fast Fourier 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2AA4-2CED-4DCA-A0B5-222131DBC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87" y="1123950"/>
            <a:ext cx="44672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6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0321-0A53-4288-8709-B14D677B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240033" y="2471182"/>
            <a:ext cx="4094864" cy="643800"/>
          </a:xfrm>
        </p:spPr>
        <p:txBody>
          <a:bodyPr/>
          <a:lstStyle/>
          <a:p>
            <a:r>
              <a:rPr lang="en-MY" dirty="0"/>
              <a:t>Polynomial Equation for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2A2E3-FD55-4174-AF03-04F44795775B}"/>
              </a:ext>
            </a:extLst>
          </p:cNvPr>
          <p:cNvSpPr txBox="1"/>
          <p:nvPr/>
        </p:nvSpPr>
        <p:spPr>
          <a:xfrm>
            <a:off x="0" y="48840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solidFill>
                  <a:schemeClr val="tx2"/>
                </a:solidFill>
                <a:hlinkClick r:id="rId2"/>
              </a:rPr>
              <a:t>fatmir-0@student.ltu.se</a:t>
            </a:r>
            <a:r>
              <a:rPr lang="en-MY" sz="900" dirty="0">
                <a:solidFill>
                  <a:schemeClr val="tx2"/>
                </a:solidFill>
              </a:rPr>
              <a:t>							 25/02/2022 | 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2AA4-2CED-4DCA-A0B5-222131DBC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87" y="1123950"/>
            <a:ext cx="4467225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EBF891-A621-4F03-81FD-41F74BF9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1090612"/>
            <a:ext cx="46482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08778"/>
      </p:ext>
    </p:extLst>
  </p:cSld>
  <p:clrMapOvr>
    <a:masterClrMapping/>
  </p:clrMapOvr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5791</TotalTime>
  <Words>1122</Words>
  <Application>Microsoft Office PowerPoint</Application>
  <PresentationFormat>On-screen Show (16:9)</PresentationFormat>
  <Paragraphs>106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Work Sans Light</vt:lpstr>
      <vt:lpstr>Righteous</vt:lpstr>
      <vt:lpstr>arial</vt:lpstr>
      <vt:lpstr>Varela Round</vt:lpstr>
      <vt:lpstr>arial</vt:lpstr>
      <vt:lpstr>Fira Sans Extra Condensed Medium</vt:lpstr>
      <vt:lpstr>Neon Cyber Monday by Slidesgo</vt:lpstr>
      <vt:lpstr>IOT WORKLOAD CHARACTERIZATION IN NEXT GENERATION CLOUD SYSTEMS UPDATE</vt:lpstr>
      <vt:lpstr>TABLE OF CONTENTS</vt:lpstr>
      <vt:lpstr>Latest additions</vt:lpstr>
      <vt:lpstr>Individual Apartments</vt:lpstr>
      <vt:lpstr>Individual Apartments</vt:lpstr>
      <vt:lpstr>Individual Apartments</vt:lpstr>
      <vt:lpstr>Individual Apartments</vt:lpstr>
      <vt:lpstr>Fast Fourier Transformation</vt:lpstr>
      <vt:lpstr>Polynomial Equation for 6</vt:lpstr>
      <vt:lpstr>Polynomial Equation for 6</vt:lpstr>
      <vt:lpstr>Polynomial Equation for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Tack så mycket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WORKLOAD CHARACTERIZATION</dc:title>
  <dc:creator>GL62M</dc:creator>
  <cp:lastModifiedBy>Mirza, Fatema (Student)</cp:lastModifiedBy>
  <cp:revision>92</cp:revision>
  <dcterms:modified xsi:type="dcterms:W3CDTF">2022-03-04T15:27:40Z</dcterms:modified>
</cp:coreProperties>
</file>